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86" r:id="rId4"/>
    <p:sldId id="287" r:id="rId5"/>
    <p:sldId id="288" r:id="rId6"/>
    <p:sldId id="290" r:id="rId7"/>
    <p:sldId id="289" r:id="rId8"/>
    <p:sldId id="258" r:id="rId9"/>
    <p:sldId id="283" r:id="rId10"/>
    <p:sldId id="282" r:id="rId11"/>
    <p:sldId id="270" r:id="rId12"/>
    <p:sldId id="260" r:id="rId13"/>
    <p:sldId id="264" r:id="rId14"/>
    <p:sldId id="272" r:id="rId15"/>
    <p:sldId id="257" r:id="rId16"/>
    <p:sldId id="278" r:id="rId17"/>
    <p:sldId id="262" r:id="rId18"/>
    <p:sldId id="279" r:id="rId19"/>
    <p:sldId id="280" r:id="rId20"/>
    <p:sldId id="263" r:id="rId21"/>
    <p:sldId id="284" r:id="rId22"/>
    <p:sldId id="277" r:id="rId23"/>
    <p:sldId id="276" r:id="rId24"/>
    <p:sldId id="274" r:id="rId25"/>
    <p:sldId id="281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CFC"/>
    <a:srgbClr val="5BD65D"/>
    <a:srgbClr val="27DF3B"/>
    <a:srgbClr val="FF8BFF"/>
    <a:srgbClr val="183617"/>
    <a:srgbClr val="E252F7"/>
    <a:srgbClr val="EEF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D39F-0CDE-6C44-96B3-A176D48932A7}" v="1028" dt="2023-07-18T23:31:29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7"/>
    <p:restoredTop sz="96327"/>
  </p:normalViewPr>
  <p:slideViewPr>
    <p:cSldViewPr snapToGrid="0">
      <p:cViewPr varScale="1">
        <p:scale>
          <a:sx n="149" d="100"/>
          <a:sy n="149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1CB6-CB8D-C362-20E6-54A690894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7898F-6D53-FE31-CC1F-0BA4604C6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5797F-56D0-4518-9922-9823044F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AEDB-AF94-DCD9-2727-34F2EDCA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41BEA-1ECB-D6F6-E0D9-F618E5A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99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E44C-BF60-9858-750F-A359999A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A9079-B51A-5B89-67F6-C50DF966C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7BF8-CC8C-1535-E37F-E9B1B52A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21EF-06F5-9969-95FE-5065D028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3243-34D5-756C-4AC1-ED1B2A52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71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06851-763A-1BC9-D79B-2182306E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CDA0C-7660-12D3-4471-6786993A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53903-54D1-A69F-40BA-761394DF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ED436-F3EC-3507-F42E-85D42864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C9317-B698-42E0-FBB6-754CC0A2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13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8C21-8DE6-4C31-484D-9489100F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7836-5B50-8183-FE1D-11500B62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E6DD-56BD-51C0-8F30-110D8DC8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97111-1661-B07E-7F58-A57BE1C8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E7CFB-917A-71C4-2836-E4A0140C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81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805F-A2E6-238C-CE67-A7B3F59E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3776E-71A7-0757-08F8-6F23B0F38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3037-FCE2-DC91-11CB-128DF16E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90F60-A66E-21CE-7D0F-23BE2AC8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ABB1-B975-CD3A-87D0-0B275193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1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0999-A741-EF86-B20F-E7AC3B24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7479-1D9D-3609-9476-4A1925768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36B77-4027-4A5D-384C-03818EA24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B9B04-3FC7-FDBE-93B3-46B05F5B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AA19-8EC4-7E3B-C1C8-013734B8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E8A7A-FE52-CA40-A927-27D9E78C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3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C5AB-01F4-0D25-26B5-06FEB646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12C-524C-0D1A-FE16-C2A0985F6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10BE0-6ACD-8849-220E-5413BBD61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AEA52-3DC3-9626-2091-2DE5D4357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AFFA3-5C04-551D-961A-19FA44C3C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BBB3E-40E9-E416-B6CA-9B276AD2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47610-58D5-5E50-FB7C-0F90A124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84659-B667-E675-27F8-F3F9C760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9A8F-E71B-BF6E-24FC-BDAFB73E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C52BC-DD76-BDE2-2E29-2EA2294D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E7DA3-5C84-1FE9-0046-70294879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21630-77C5-A9A7-FBC4-9A87F39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651BE-D4C2-01C8-4809-AF55CB60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2C3B3-E9B5-9C5B-CFA1-0D3E65D4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1437C-5E09-FE96-0971-B9800C01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2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146C-4133-9C9C-68DB-34AC6D52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5C8A1-71B6-CFC1-E639-F6686928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1D1C9-BEBA-FBD3-6F1C-C6581A2CA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88500-2BC1-B641-C65F-7074D407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A0047-8336-E524-2F63-1E1491BB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948E7-30F0-2AA5-D981-433B1D23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12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399D-A00F-79FB-066A-73A30AB8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D0273-A5D0-1597-F2C9-5046E8A16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CE72-BED9-2B50-797E-8FD3CE51F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59A67-6D74-AA78-8642-4E706095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556EA-F1D7-2497-DF2F-565C1D61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F6EE4-00ED-9D04-B06A-D1C7E6DF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DA5EE-6C4C-4669-5353-2568807C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B6715-1894-AAF0-E7B8-461C42AE8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79E0F-4026-A8D8-4915-DECD1AAFB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3FA68-3666-114B-823B-30B9404A2B9D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0BE5-5006-5E7A-605A-08D165A5A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6B09A-F0C5-0B8D-51C5-3D4C9C84F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A073F-A36D-9344-B1C4-E4974BFDA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0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55" y="577262"/>
            <a:ext cx="5061935" cy="264138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Can CatGPT</a:t>
            </a:r>
            <a:b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</a:br>
            <a:r>
              <a:rPr lang="en-GB" sz="4800" b="1" kern="100" dirty="0">
                <a:latin typeface=""/>
                <a:ea typeface="Silom" pitchFamily="2" charset="-34"/>
                <a:cs typeface="Times New Roman" panose="02020603050405020304" pitchFamily="18" charset="0"/>
              </a:rPr>
              <a:t>H</a:t>
            </a:r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elp Prevent the Next Apocalypse?</a:t>
            </a:r>
            <a:endParaRPr lang="en-GB" sz="48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555" y="3437128"/>
            <a:ext cx="3933306" cy="3914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>
                <a:latin typeface=""/>
              </a:rPr>
              <a:t>Sean Farrell</a:t>
            </a:r>
          </a:p>
        </p:txBody>
      </p:sp>
      <p:pic>
        <p:nvPicPr>
          <p:cNvPr id="2050" name="Picture 2" descr="ChatGPT graphic">
            <a:extLst>
              <a:ext uri="{FF2B5EF4-FFF2-40B4-BE49-F238E27FC236}">
                <a16:creationId xmlns:a16="http://schemas.microsoft.com/office/drawing/2014/main" id="{64C5EF2C-DAB2-5B4A-38D7-6C6BE950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68" y="1160468"/>
            <a:ext cx="4485462" cy="4485462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C36E99B-39EA-5893-C38F-67065F59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7208" y="5074291"/>
            <a:ext cx="1477231" cy="656547"/>
          </a:xfrm>
          <a:prstGeom prst="rect">
            <a:avLst/>
          </a:prstGeom>
        </p:spPr>
      </p:pic>
      <p:pic>
        <p:nvPicPr>
          <p:cNvPr id="2052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0D6D379F-65B3-E716-C99F-993B30C1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7" y="1434353"/>
            <a:ext cx="4296485" cy="429648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77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3372E-AE21-31DB-FEB6-364076BA0F8C}"/>
              </a:ext>
            </a:extLst>
          </p:cNvPr>
          <p:cNvSpPr txBox="1"/>
          <p:nvPr/>
        </p:nvSpPr>
        <p:spPr>
          <a:xfrm>
            <a:off x="4830193" y="2665575"/>
            <a:ext cx="467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Powerhouse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of the cell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31738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3372E-AE21-31DB-FEB6-364076BA0F8C}"/>
              </a:ext>
            </a:extLst>
          </p:cNvPr>
          <p:cNvSpPr txBox="1"/>
          <p:nvPr/>
        </p:nvSpPr>
        <p:spPr>
          <a:xfrm>
            <a:off x="4830193" y="2665575"/>
            <a:ext cx="467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Powerhouse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of the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DCB46-4C9F-C6BC-AE60-6E7B83D43C8B}"/>
              </a:ext>
            </a:extLst>
          </p:cNvPr>
          <p:cNvSpPr txBox="1"/>
          <p:nvPr/>
        </p:nvSpPr>
        <p:spPr>
          <a:xfrm>
            <a:off x="5038011" y="3979059"/>
            <a:ext cx="7093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</a:rPr>
              <a:t>Organelle     </a:t>
            </a:r>
            <a:r>
              <a:rPr lang="en-GB" sz="3600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</a:rPr>
              <a:t>found in all human cells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137E05-1E16-5015-A458-55A0D5A92F16}"/>
              </a:ext>
            </a:extLst>
          </p:cNvPr>
          <p:cNvSpPr/>
          <p:nvPr/>
        </p:nvSpPr>
        <p:spPr>
          <a:xfrm>
            <a:off x="4830193" y="3906760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437A3E98-5B60-26F4-C674-728D1A4B4323}"/>
              </a:ext>
            </a:extLst>
          </p:cNvPr>
          <p:cNvSpPr/>
          <p:nvPr/>
        </p:nvSpPr>
        <p:spPr>
          <a:xfrm>
            <a:off x="5416965" y="2310902"/>
            <a:ext cx="1405289" cy="138603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00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D417ED-A85E-5813-F2A9-06D1BBA4C3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4F0E16-62F6-0FDC-B087-59C24A0FF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08228D-59D0-A4CA-FE90-0107FA5CA839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Backwards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2D712-46BA-FE54-8DB0-0342C3089396}"/>
              </a:ext>
            </a:extLst>
          </p:cNvPr>
          <p:cNvSpPr txBox="1"/>
          <p:nvPr/>
        </p:nvSpPr>
        <p:spPr>
          <a:xfrm>
            <a:off x="6888481" y="2130365"/>
            <a:ext cx="41634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(-0.8370),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(-0.9963),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(1.0568),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(1.4176),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(0.5535),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(1.9373),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(1.5074),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(4.8390),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(-2.9668),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(-1.0379),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(-0.3057),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(-4.2351),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(1.4341),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(-1.4620),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(-0.3731),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(1.8755),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(-1.4893),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(-2.8241),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(3.3332),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(-0.0906),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(1.8898),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(0.8625),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(-1.7802),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(0.5090),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(4.2222),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(-2.3364),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(1.1773),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(1.8600),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(-0.3164),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(0.2378),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(-2.1901),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(0.7255),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(0.9425),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(-1.8687),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(-0.2551),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(0.1737),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(-1.6383),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(1.0909),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(0.9690),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(-0.1866),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(-0.4658),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(-0.6676),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(0.7904),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(-1.1645),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(-0.7734),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(-3.5555),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(-1.1131),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(-1.0456),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(0.4416),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(1.2329),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(1.4033),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(1.1766),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(-2.2999),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(-0.4118),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(-0.1187),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(-0.1156),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(0.3535),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(-0.1656),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(-0.3172),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(0.1175),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(-4.8242),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(2.8076),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(1.2973),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(-1.1101),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(0.8656),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(-0.4163),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(2.3488),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(-4.3332),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(0.2469),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(-0.6439),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(-1.4424),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(0.1270),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(1.7528),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(-2.7184),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(1.4846),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(0.4549),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(-2.4588),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(2.0927),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(0.1093),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(1.3892),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(-3.8110),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(0.7903),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(1.0432),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(2.6847),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(0.5939),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(-0.1726),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(-0.5155),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(0.3859),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67E6E-DDED-2E6D-611D-8D8E9B38B174}"/>
              </a:ext>
            </a:extLst>
          </p:cNvPr>
          <p:cNvSpPr txBox="1"/>
          <p:nvPr/>
        </p:nvSpPr>
        <p:spPr>
          <a:xfrm>
            <a:off x="1246560" y="2130365"/>
            <a:ext cx="40225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4EC9B0"/>
                </a:solidFill>
                <a:latin typeface="Droid Sans Mono"/>
              </a:rPr>
              <a:t>0.2863),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(1.2307),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(2.5174),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(0.9929),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(-3.7714),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(-1.2208),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(0.0851),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(-0.2373),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(-2.4234),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(1.7426),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(-0.1505),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(-0.8594),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(4.8210),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(-0.8130),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(2.5217),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(0.6487),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(0.4648),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(-1.4481),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(-0.9089),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(0.0548),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(2.3526),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(-0.3699),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(1.1465),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(0.5105),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(2.3646),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(-0.7747),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(4.9055),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(-1.3934),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(-1.8953),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(-1.3712),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(2.4309),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(5.2719),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(2.0144),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(1.8627),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(1.4278),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(-2.4139),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(-1.0946),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(-0.3024),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(-4.2780),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(-0.3049),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(0.6957),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(0.4319),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(1.8508),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(-1.8022),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(-0.3920),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(-2.1429),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(0.2166),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(2.2102),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(3.7859),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(1.0934),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(-0.3237),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(-0.8731),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(-2.2672),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(0.1332),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(1.9536),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(2.7384),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(1.3187),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(4.8000),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(-3.3562),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(-1.1232),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(-0.7049),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(0.4410),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(-2.6155),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(0.0512),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(1.9210),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(2.6836),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(-0.4785),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(-4.0392),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(-1.9838),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(-1.3981),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(0.3803),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(-0.4307),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(-1.9314),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(0.7149),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(0.7923),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(-5.1067),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(2.1485),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(0.1936),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(0.5231),</a:t>
            </a:r>
            <a:r>
              <a:rPr lang="en-US" sz="1800" dirty="0">
                <a:solidFill>
                  <a:srgbClr val="B5CEA8"/>
                </a:solidFill>
                <a:latin typeface="Droid Sans Mono"/>
              </a:rPr>
              <a:t> (5.1777),</a:t>
            </a:r>
            <a:r>
              <a:rPr lang="en-US" sz="1800" dirty="0">
                <a:solidFill>
                  <a:srgbClr val="4EC9B0"/>
                </a:solidFill>
                <a:latin typeface="Droid Sans Mono"/>
              </a:rPr>
              <a:t> (-1.1731),</a:t>
            </a:r>
            <a:r>
              <a:rPr lang="en-US" sz="1800" b="1" dirty="0">
                <a:solidFill>
                  <a:srgbClr val="569CD6"/>
                </a:solidFill>
                <a:latin typeface="Droid Sans Mono"/>
              </a:rPr>
              <a:t> (2.1841),</a:t>
            </a:r>
            <a:r>
              <a:rPr lang="en-US" sz="1800" dirty="0">
                <a:solidFill>
                  <a:srgbClr val="F44747"/>
                </a:solidFill>
                <a:latin typeface="Droid Sans Mono"/>
              </a:rPr>
              <a:t> (2.2894),</a:t>
            </a:r>
            <a:r>
              <a:rPr lang="en-US" sz="1800" dirty="0">
                <a:solidFill>
                  <a:srgbClr val="D4D4D4"/>
                </a:solidFill>
                <a:latin typeface="Droid Sans Mono"/>
              </a:rPr>
              <a:t> (-1.0185),</a:t>
            </a:r>
            <a:r>
              <a:rPr lang="en-US" sz="1800" dirty="0">
                <a:solidFill>
                  <a:srgbClr val="569CD6"/>
                </a:solidFill>
                <a:latin typeface="Droid Sans Mono"/>
              </a:rPr>
              <a:t> (-0.5580),</a:t>
            </a:r>
            <a:r>
              <a:rPr lang="en-US" sz="1800" dirty="0">
                <a:solidFill>
                  <a:srgbClr val="DCDCAA"/>
                </a:solidFill>
                <a:latin typeface="Droid Sans Mono"/>
              </a:rPr>
              <a:t> (-2.9298),</a:t>
            </a:r>
            <a:r>
              <a:rPr lang="en-US" sz="1800" dirty="0">
                <a:solidFill>
                  <a:srgbClr val="6A9955"/>
                </a:solidFill>
                <a:latin typeface="Droid Sans Mono"/>
              </a:rPr>
              <a:t> (-2.5891),</a:t>
            </a:r>
            <a:r>
              <a:rPr lang="en-US" sz="1800" dirty="0">
                <a:solidFill>
                  <a:srgbClr val="CE9178"/>
                </a:solidFill>
                <a:latin typeface="Droid Sans Mono"/>
              </a:rPr>
              <a:t> (-1.2704),</a:t>
            </a:r>
            <a:r>
              <a:rPr lang="en-US" sz="1800" dirty="0">
                <a:solidFill>
                  <a:srgbClr val="9CDCFE"/>
                </a:solidFill>
                <a:latin typeface="Droid Sans Mono"/>
              </a:rPr>
              <a:t> </a:t>
            </a:r>
            <a:endParaRPr lang="en-US" sz="1800" dirty="0">
              <a:solidFill>
                <a:srgbClr val="4EC9B0"/>
              </a:solidFill>
              <a:latin typeface="Droid Sans Mon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28A0A1-AD78-5025-DE10-1BA8EDEC6A85}"/>
              </a:ext>
            </a:extLst>
          </p:cNvPr>
          <p:cNvSpPr txBox="1">
            <a:spLocks/>
          </p:cNvSpPr>
          <p:nvPr/>
        </p:nvSpPr>
        <p:spPr>
          <a:xfrm>
            <a:off x="1559223" y="2719961"/>
            <a:ext cx="3561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Powerhouse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6BB0E-3701-1598-DF71-4FE328D27D8F}"/>
              </a:ext>
            </a:extLst>
          </p:cNvPr>
          <p:cNvSpPr txBox="1">
            <a:spLocks/>
          </p:cNvSpPr>
          <p:nvPr/>
        </p:nvSpPr>
        <p:spPr>
          <a:xfrm>
            <a:off x="7672360" y="2719961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Organelle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039829-43E0-E4D0-71D8-9E7715ABA1F6}"/>
              </a:ext>
            </a:extLst>
          </p:cNvPr>
          <p:cNvSpPr txBox="1">
            <a:spLocks/>
          </p:cNvSpPr>
          <p:nvPr/>
        </p:nvSpPr>
        <p:spPr>
          <a:xfrm>
            <a:off x="5912720" y="3725405"/>
            <a:ext cx="3230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4630555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12" name="Picture 11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AEC0E3B4-950A-FE69-EE70-7FA4663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2"/>
          <a:stretch/>
        </p:blipFill>
        <p:spPr>
          <a:xfrm>
            <a:off x="195943" y="234499"/>
            <a:ext cx="11795760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513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Picture 7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1FDBC71B-4EC4-8482-5805-4B0F4B3A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7102"/>
          <a:stretch/>
        </p:blipFill>
        <p:spPr>
          <a:xfrm>
            <a:off x="195943" y="230950"/>
            <a:ext cx="11795761" cy="64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8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C31628-6E3E-7159-0B66-EFAAF5158C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33727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8D6046-C14B-D295-4C07-D8854D74E810}"/>
                </a:ext>
              </a:extLst>
            </p:cNvPr>
            <p:cNvSpPr/>
            <p:nvPr/>
          </p:nvSpPr>
          <p:spPr>
            <a:xfrm>
              <a:off x="-233727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A07C80-5006-7455-9A65-1EBCA2D803E7}"/>
                </a:ext>
              </a:extLst>
            </p:cNvPr>
            <p:cNvSpPr/>
            <p:nvPr/>
          </p:nvSpPr>
          <p:spPr>
            <a:xfrm>
              <a:off x="-35607" y="222068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F255A-C83C-CFC8-EFB3-C3CBDCBB029F}"/>
              </a:ext>
            </a:extLst>
          </p:cNvPr>
          <p:cNvGrpSpPr/>
          <p:nvPr/>
        </p:nvGrpSpPr>
        <p:grpSpPr>
          <a:xfrm>
            <a:off x="6357506" y="1046742"/>
            <a:ext cx="5109280" cy="4816765"/>
            <a:chOff x="6096000" y="1284232"/>
            <a:chExt cx="5109280" cy="48167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3350DF-AD86-9E9A-E7A7-C969EEFE8CAC}"/>
                </a:ext>
              </a:extLst>
            </p:cNvPr>
            <p:cNvSpPr/>
            <p:nvPr/>
          </p:nvSpPr>
          <p:spPr>
            <a:xfrm>
              <a:off x="6096000" y="1284232"/>
              <a:ext cx="5109280" cy="4816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2C72FD-5399-A42B-B4D9-993EA6EB5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51" t="13403" r="21739" b="2846"/>
            <a:stretch/>
          </p:blipFill>
          <p:spPr>
            <a:xfrm>
              <a:off x="6143145" y="1630642"/>
              <a:ext cx="5014989" cy="41239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012249-0166-C96A-23E1-F9A5689617E5}"/>
              </a:ext>
            </a:extLst>
          </p:cNvPr>
          <p:cNvGrpSpPr/>
          <p:nvPr/>
        </p:nvGrpSpPr>
        <p:grpSpPr>
          <a:xfrm>
            <a:off x="306402" y="7204836"/>
            <a:ext cx="5524010" cy="2847058"/>
            <a:chOff x="306402" y="568904"/>
            <a:chExt cx="5524010" cy="284705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77AA4A3-D098-5AA4-BC56-371E74B3EE16}"/>
                </a:ext>
              </a:extLst>
            </p:cNvPr>
            <p:cNvSpPr/>
            <p:nvPr/>
          </p:nvSpPr>
          <p:spPr>
            <a:xfrm>
              <a:off x="353548" y="568904"/>
              <a:ext cx="5476864" cy="1648496"/>
            </a:xfrm>
            <a:prstGeom prst="wedgeRoundRectCallout">
              <a:avLst>
                <a:gd name="adj1" fmla="val -34387"/>
                <a:gd name="adj2" fmla="val 84641"/>
                <a:gd name="adj3" fmla="val 16667"/>
              </a:avLst>
            </a:prstGeom>
            <a:solidFill>
              <a:srgbClr val="EEF5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800" b="1" dirty="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“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You are </a:t>
              </a:r>
              <a:r>
                <a:rPr lang="en-GB" sz="1800" b="1" dirty="0" err="1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ChatGPT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, a large language model trained by </a:t>
              </a:r>
              <a:r>
                <a:rPr lang="en-GB" sz="1800" b="1" dirty="0" err="1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OpenAI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. Answer as concisely as possible. Knowledge </a:t>
              </a:r>
              <a:r>
                <a:rPr lang="en-GB" sz="1800" b="1" dirty="0" err="1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cutoff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: {</a:t>
              </a:r>
              <a:r>
                <a:rPr lang="en-GB" sz="1800" b="1" dirty="0" err="1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knowledge_cutoff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} </a:t>
              </a:r>
            </a:p>
            <a:p>
              <a:pPr algn="ctr"/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Current date: {</a:t>
              </a:r>
              <a:r>
                <a:rPr lang="en-GB" sz="1800" b="1" dirty="0" err="1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current_date</a:t>
              </a:r>
              <a:r>
                <a:rPr lang="en-GB" sz="1800" b="1" dirty="0">
                  <a:solidFill>
                    <a:srgbClr val="1C1C1C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}</a:t>
              </a:r>
              <a:r>
                <a:rPr lang="en-GB" sz="1800" b="1" dirty="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”. </a:t>
              </a:r>
              <a:endParaRPr lang="en-GB" b="1" dirty="0"/>
            </a:p>
          </p:txBody>
        </p:sp>
        <p:pic>
          <p:nvPicPr>
            <p:cNvPr id="13314" name="Picture 2" descr="ChatGPT - Wikipedia">
              <a:extLst>
                <a:ext uri="{FF2B5EF4-FFF2-40B4-BE49-F238E27FC236}">
                  <a16:creationId xmlns:a16="http://schemas.microsoft.com/office/drawing/2014/main" id="{55408317-5FCA-846A-B221-066BD363C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02" y="2681866"/>
              <a:ext cx="734096" cy="73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23DAE8-3D9F-E1E0-35CB-E245773EF6F7}"/>
              </a:ext>
            </a:extLst>
          </p:cNvPr>
          <p:cNvGrpSpPr/>
          <p:nvPr/>
        </p:nvGrpSpPr>
        <p:grpSpPr>
          <a:xfrm>
            <a:off x="353548" y="7204836"/>
            <a:ext cx="5476864" cy="1650108"/>
            <a:chOff x="353548" y="3682854"/>
            <a:chExt cx="5476864" cy="1650108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017C920-8DA7-8D0F-1823-8BAD53902D2A}"/>
                </a:ext>
              </a:extLst>
            </p:cNvPr>
            <p:cNvSpPr/>
            <p:nvPr/>
          </p:nvSpPr>
          <p:spPr>
            <a:xfrm flipH="1">
              <a:off x="353548" y="3682854"/>
              <a:ext cx="5476864" cy="640724"/>
            </a:xfrm>
            <a:prstGeom prst="wedgeRoundRectCallout">
              <a:avLst>
                <a:gd name="adj1" fmla="val -34387"/>
                <a:gd name="adj2" fmla="val 84641"/>
                <a:gd name="adj3" fmla="val 16667"/>
              </a:avLst>
            </a:prstGeom>
            <a:solidFill>
              <a:srgbClr val="EEF5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Calibri Light" panose="020F0302020204030204" pitchFamily="34" charset="0"/>
                </a:rPr>
                <a:t>Why is my code not working </a:t>
              </a:r>
              <a:r>
                <a:rPr lang="en-GB" b="1" dirty="0">
                  <a:latin typeface="Calibri Light" panose="020F0302020204030204" pitchFamily="34" charset="0"/>
                  <a:sym typeface="Wingdings" pitchFamily="2" charset="2"/>
                </a:rPr>
                <a:t>:(</a:t>
              </a:r>
              <a:endParaRPr lang="en-GB" b="1" dirty="0"/>
            </a:p>
          </p:txBody>
        </p:sp>
        <p:pic>
          <p:nvPicPr>
            <p:cNvPr id="14" name="Picture 13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31E9C03E-252C-8310-FBFD-5AD600076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17" t="11042" r="22788" b="24057"/>
            <a:stretch/>
          </p:blipFill>
          <p:spPr>
            <a:xfrm>
              <a:off x="5100609" y="4597413"/>
              <a:ext cx="729803" cy="73554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79142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09097 L -0.00247 -0.997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45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3.33333E-6 L -0.00326 -0.528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2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-25801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55" y="577262"/>
            <a:ext cx="5061935" cy="264138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Can CatGPT</a:t>
            </a:r>
            <a:b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</a:br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Help Prevent the Next Apocalypse?</a:t>
            </a:r>
            <a:endParaRPr lang="en-GB" sz="48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555" y="3437128"/>
            <a:ext cx="3933306" cy="3914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>
                <a:latin typeface=""/>
              </a:rPr>
              <a:t>Sean Farrell</a:t>
            </a:r>
          </a:p>
        </p:txBody>
      </p:sp>
      <p:pic>
        <p:nvPicPr>
          <p:cNvPr id="2050" name="Picture 2" descr="ChatGPT graphic">
            <a:extLst>
              <a:ext uri="{FF2B5EF4-FFF2-40B4-BE49-F238E27FC236}">
                <a16:creationId xmlns:a16="http://schemas.microsoft.com/office/drawing/2014/main" id="{64C5EF2C-DAB2-5B4A-38D7-6C6BE950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68" y="1160468"/>
            <a:ext cx="4485462" cy="4485462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C36E99B-39EA-5893-C38F-67065F59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54689" y="5203272"/>
            <a:ext cx="1477231" cy="656547"/>
          </a:xfrm>
          <a:prstGeom prst="rect">
            <a:avLst/>
          </a:prstGeom>
        </p:spPr>
      </p:pic>
      <p:pic>
        <p:nvPicPr>
          <p:cNvPr id="2052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0D6D379F-65B3-E716-C99F-993B30C1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61" y="1434353"/>
            <a:ext cx="4296485" cy="429648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05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FEEBE6-3790-A58E-6A9D-BC06BD4A33B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34A5-5925-59F7-C32E-D7EED6A841E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5E00C8-40C8-0615-E620-32B9D58A70BE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608310-0255-1680-A8DD-80046D6E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7"/>
          <a:stretch/>
        </p:blipFill>
        <p:spPr>
          <a:xfrm>
            <a:off x="1560358" y="2839274"/>
            <a:ext cx="9071283" cy="2955338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B7DC418-FB44-A7E6-4E5C-057AFAEE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15770" b="73744"/>
          <a:stretch/>
        </p:blipFill>
        <p:spPr>
          <a:xfrm>
            <a:off x="3439978" y="554133"/>
            <a:ext cx="5312044" cy="119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DEC9F-E313-7A52-AEC0-4453DD577416}"/>
              </a:ext>
            </a:extLst>
          </p:cNvPr>
          <p:cNvSpPr txBox="1"/>
          <p:nvPr/>
        </p:nvSpPr>
        <p:spPr>
          <a:xfrm>
            <a:off x="3481184" y="1970488"/>
            <a:ext cx="522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~9 million Veterinary Consultation Records since 2014</a:t>
            </a:r>
          </a:p>
          <a:p>
            <a:pPr algn="ctr"/>
            <a:r>
              <a:rPr lang="en-GB" dirty="0"/>
              <a:t>453 Sites across the UK </a:t>
            </a:r>
          </a:p>
          <a:p>
            <a:pPr algn="ctr"/>
            <a:r>
              <a:rPr lang="en-GB" dirty="0"/>
              <a:t>~1 million new records each year</a:t>
            </a:r>
          </a:p>
        </p:txBody>
      </p:sp>
    </p:spTree>
    <p:extLst>
      <p:ext uri="{BB962C8B-B14F-4D97-AF65-F5344CB8AC3E}">
        <p14:creationId xmlns:p14="http://schemas.microsoft.com/office/powerpoint/2010/main" val="197372018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ChatGPT graphic">
            <a:extLst>
              <a:ext uri="{FF2B5EF4-FFF2-40B4-BE49-F238E27FC236}">
                <a16:creationId xmlns:a16="http://schemas.microsoft.com/office/drawing/2014/main" id="{64C5EF2C-DAB2-5B4A-38D7-6C6BE950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20" y="2270004"/>
            <a:ext cx="2261371" cy="2261371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BF04D67D-38DA-519F-4EAC-8FFACB7CD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9" t="45608" r="3100" b="6240"/>
          <a:stretch/>
        </p:blipFill>
        <p:spPr>
          <a:xfrm>
            <a:off x="613590" y="2145660"/>
            <a:ext cx="2578101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4B3E8-A346-9581-C745-3C1095B756A0}"/>
              </a:ext>
            </a:extLst>
          </p:cNvPr>
          <p:cNvSpPr txBox="1"/>
          <p:nvPr/>
        </p:nvSpPr>
        <p:spPr>
          <a:xfrm>
            <a:off x="952700" y="4651987"/>
            <a:ext cx="189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N</a:t>
            </a:r>
            <a:r>
              <a:rPr lang="en-GB" dirty="0"/>
              <a:t> = 5.1 Million</a:t>
            </a:r>
          </a:p>
          <a:p>
            <a:pPr algn="ctr"/>
            <a:r>
              <a:rPr lang="en-GB" dirty="0"/>
              <a:t>500 Million Words</a:t>
            </a:r>
          </a:p>
        </p:txBody>
      </p:sp>
      <p:pic>
        <p:nvPicPr>
          <p:cNvPr id="11" name="Picture 2" descr="ChatGPT graphic">
            <a:extLst>
              <a:ext uri="{FF2B5EF4-FFF2-40B4-BE49-F238E27FC236}">
                <a16:creationId xmlns:a16="http://schemas.microsoft.com/office/drawing/2014/main" id="{2366DACF-D373-B897-5534-9B1F148D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37" y="2280411"/>
            <a:ext cx="2261371" cy="2261371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0D6D379F-65B3-E716-C99F-993B30C1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0" y="2300861"/>
            <a:ext cx="2166097" cy="21660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FF8F38D5-832D-0662-B330-684D3E75B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94" y="2388687"/>
            <a:ext cx="2166097" cy="21660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35092-6E75-ACAD-A10F-3B55B1341F19}"/>
              </a:ext>
            </a:extLst>
          </p:cNvPr>
          <p:cNvSpPr txBox="1"/>
          <p:nvPr/>
        </p:nvSpPr>
        <p:spPr>
          <a:xfrm>
            <a:off x="5796489" y="4790486"/>
            <a:ext cx="56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F3CA3-2C9A-C9F7-F454-C11D81D3FAEF}"/>
              </a:ext>
            </a:extLst>
          </p:cNvPr>
          <p:cNvSpPr txBox="1"/>
          <p:nvPr/>
        </p:nvSpPr>
        <p:spPr>
          <a:xfrm>
            <a:off x="9929008" y="4790486"/>
            <a:ext cx="87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CatGPT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02C85-9C1B-5DF2-076F-9D2257884250}"/>
              </a:ext>
            </a:extLst>
          </p:cNvPr>
          <p:cNvSpPr txBox="1"/>
          <p:nvPr/>
        </p:nvSpPr>
        <p:spPr>
          <a:xfrm>
            <a:off x="3853122" y="3244334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88DB4-439B-0975-4CD2-B7266B6BF020}"/>
              </a:ext>
            </a:extLst>
          </p:cNvPr>
          <p:cNvSpPr txBox="1"/>
          <p:nvPr/>
        </p:nvSpPr>
        <p:spPr>
          <a:xfrm>
            <a:off x="8061236" y="3240902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03E8D-A526-F20D-E4E1-4DEB678B98AF}"/>
              </a:ext>
            </a:extLst>
          </p:cNvPr>
          <p:cNvSpPr txBox="1"/>
          <p:nvPr/>
        </p:nvSpPr>
        <p:spPr>
          <a:xfrm>
            <a:off x="3429127" y="351790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Fine-tuned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24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FEEBE6-3790-A58E-6A9D-BC06BD4A33B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34A5-5925-59F7-C32E-D7EED6A841E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5E00C8-40C8-0615-E620-32B9D58A70BE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608310-0255-1680-A8DD-80046D6E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7"/>
          <a:stretch/>
        </p:blipFill>
        <p:spPr>
          <a:xfrm>
            <a:off x="1560358" y="2839274"/>
            <a:ext cx="9071283" cy="2955338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B7DC418-FB44-A7E6-4E5C-057AFAEE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r="15770" b="73744"/>
          <a:stretch/>
        </p:blipFill>
        <p:spPr>
          <a:xfrm>
            <a:off x="3439978" y="554133"/>
            <a:ext cx="5312044" cy="119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DEC9F-E313-7A52-AEC0-4453DD577416}"/>
              </a:ext>
            </a:extLst>
          </p:cNvPr>
          <p:cNvSpPr txBox="1"/>
          <p:nvPr/>
        </p:nvSpPr>
        <p:spPr>
          <a:xfrm>
            <a:off x="3481184" y="1970488"/>
            <a:ext cx="522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~9 million Veterinary Consultation Records since 2014</a:t>
            </a:r>
          </a:p>
          <a:p>
            <a:pPr algn="ctr"/>
            <a:r>
              <a:rPr lang="en-GB" dirty="0"/>
              <a:t>453 Sites across the UK </a:t>
            </a:r>
          </a:p>
          <a:p>
            <a:pPr algn="ctr"/>
            <a:r>
              <a:rPr lang="en-GB" dirty="0"/>
              <a:t>~1 million new records each year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7FE4CF-270D-16ED-AD63-DD585AC4BAAC}"/>
              </a:ext>
            </a:extLst>
          </p:cNvPr>
          <p:cNvSpPr/>
          <p:nvPr/>
        </p:nvSpPr>
        <p:spPr>
          <a:xfrm>
            <a:off x="5842000" y="4743450"/>
            <a:ext cx="1828800" cy="666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14121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94ADDB-BE6E-7EBB-8CA4-305B3EBD4851}"/>
              </a:ext>
            </a:extLst>
          </p:cNvPr>
          <p:cNvSpPr/>
          <p:nvPr/>
        </p:nvSpPr>
        <p:spPr>
          <a:xfrm>
            <a:off x="433251" y="874643"/>
            <a:ext cx="11463888" cy="57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22901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Picture 22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DE18A086-E0BA-55D0-8642-7687C6B24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760"/>
          <a:stretch/>
        </p:blipFill>
        <p:spPr>
          <a:xfrm>
            <a:off x="494377" y="2146302"/>
            <a:ext cx="11212064" cy="165925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C31662-BFE1-6A15-67AA-935A170A0553}"/>
              </a:ext>
            </a:extLst>
          </p:cNvPr>
          <p:cNvSpPr txBox="1"/>
          <p:nvPr/>
        </p:nvSpPr>
        <p:spPr>
          <a:xfrm>
            <a:off x="4866118" y="757982"/>
            <a:ext cx="2556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SAVSNET</a:t>
            </a:r>
          </a:p>
          <a:p>
            <a:pPr algn="ctr"/>
            <a:r>
              <a:rPr lang="en-GB" sz="2400" b="1" dirty="0"/>
              <a:t>Consultation Label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13DE3F5-267F-BF4A-BAB6-E5089F091238}"/>
              </a:ext>
            </a:extLst>
          </p:cNvPr>
          <p:cNvGrpSpPr/>
          <p:nvPr/>
        </p:nvGrpSpPr>
        <p:grpSpPr>
          <a:xfrm>
            <a:off x="-1516555" y="7107189"/>
            <a:ext cx="14915438" cy="4861133"/>
            <a:chOff x="-1516555" y="7107189"/>
            <a:chExt cx="14915438" cy="48611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A86B3CE-EA11-DFFB-2BDA-197998FAE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02421">
              <a:off x="914442" y="7318421"/>
              <a:ext cx="3854713" cy="337694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832004-A109-08B9-4389-5922FB597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80851">
              <a:off x="-1516555" y="8002246"/>
              <a:ext cx="4426288" cy="339333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93B9108-068B-2E32-65B5-D11E83D7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940600">
              <a:off x="1554825" y="8503007"/>
              <a:ext cx="4513340" cy="325930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F7D3F9-C2CB-8962-99A8-56D1AC40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2534" y="7107189"/>
              <a:ext cx="4237668" cy="399937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5F203F4-5351-8A72-00C6-B7D976D2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358438">
              <a:off x="8826574" y="7952873"/>
              <a:ext cx="4572309" cy="293274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6F169B3-BBC5-B9FC-2E2C-93E9857D1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957845">
              <a:off x="4174837" y="8955484"/>
              <a:ext cx="4051355" cy="301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455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00091 -0.4722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1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06741F0-404C-ED23-B82C-4A8A7EFA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3" y="627840"/>
            <a:ext cx="11628240" cy="5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76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BEF0A2-360B-E5FA-F1CD-928890950A6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D5C02-8DB3-1E1A-7AC7-2754E75AAC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837B1-FB85-2E1D-356D-5B12419225A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7B9A14-1348-9E7E-0B06-3E22D4590E84}"/>
              </a:ext>
            </a:extLst>
          </p:cNvPr>
          <p:cNvSpPr txBox="1"/>
          <p:nvPr/>
        </p:nvSpPr>
        <p:spPr>
          <a:xfrm>
            <a:off x="2338115" y="751632"/>
            <a:ext cx="7511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Proposed WHO </a:t>
            </a:r>
            <a:r>
              <a:rPr lang="en-GB" sz="2400" b="1" i="1" dirty="0"/>
              <a:t>International Classification of Diseases 11</a:t>
            </a:r>
          </a:p>
          <a:p>
            <a:pPr algn="ctr"/>
            <a:r>
              <a:rPr lang="en-GB" sz="2400" b="1" dirty="0"/>
              <a:t>Syndromic</a:t>
            </a:r>
            <a:r>
              <a:rPr lang="en-GB" sz="2400" b="1" i="1" dirty="0"/>
              <a:t> </a:t>
            </a:r>
            <a:r>
              <a:rPr lang="en-GB" sz="2400" b="1" dirty="0"/>
              <a:t>Label</a:t>
            </a:r>
          </a:p>
        </p:txBody>
      </p:sp>
      <p:pic>
        <p:nvPicPr>
          <p:cNvPr id="2" name="Picture 1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EE6F70D5-84F7-A683-655A-D753A60B0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53" b="975"/>
          <a:stretch/>
        </p:blipFill>
        <p:spPr>
          <a:xfrm>
            <a:off x="487790" y="2363973"/>
            <a:ext cx="11212064" cy="2974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7C687-3650-73C5-2750-5339708F4705}"/>
              </a:ext>
            </a:extLst>
          </p:cNvPr>
          <p:cNvSpPr txBox="1"/>
          <p:nvPr/>
        </p:nvSpPr>
        <p:spPr>
          <a:xfrm>
            <a:off x="2098556" y="5765497"/>
            <a:ext cx="784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Possible Outbreak:</a:t>
            </a:r>
          </a:p>
          <a:p>
            <a:r>
              <a:rPr lang="en-GB" b="1" dirty="0"/>
              <a:t>Two</a:t>
            </a:r>
            <a:r>
              <a:rPr lang="en-GB" dirty="0"/>
              <a:t> consecutive weeks where the red points exceeds the 99%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146334899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DB298-C79B-C3EA-45CD-607F512849D5}"/>
              </a:ext>
            </a:extLst>
          </p:cNvPr>
          <p:cNvGrpSpPr/>
          <p:nvPr/>
        </p:nvGrpSpPr>
        <p:grpSpPr>
          <a:xfrm>
            <a:off x="0" y="-957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0BD2A-8241-A7C7-A852-0955320141C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78874-401E-2A74-576C-F6EEE448116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F707408-CA90-DFBC-F6BD-4D3D0A25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448" r="20146"/>
          <a:stretch/>
        </p:blipFill>
        <p:spPr>
          <a:xfrm>
            <a:off x="1536567" y="1658048"/>
            <a:ext cx="8271723" cy="41217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E7CBD6-7DA7-0A6F-DEB9-54EC3D5CF90F}"/>
              </a:ext>
            </a:extLst>
          </p:cNvPr>
          <p:cNvSpPr txBox="1"/>
          <p:nvPr/>
        </p:nvSpPr>
        <p:spPr>
          <a:xfrm>
            <a:off x="2098556" y="5765497"/>
            <a:ext cx="784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Possible Outbreak:</a:t>
            </a:r>
          </a:p>
          <a:p>
            <a:r>
              <a:rPr lang="en-GB" b="1" dirty="0"/>
              <a:t>Two</a:t>
            </a:r>
            <a:r>
              <a:rPr lang="en-GB" dirty="0"/>
              <a:t> consecutive weeks where the red points exceeds the 99% confidence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3F875-1208-B016-70D0-895909E5C56A}"/>
              </a:ext>
            </a:extLst>
          </p:cNvPr>
          <p:cNvSpPr txBox="1"/>
          <p:nvPr/>
        </p:nvSpPr>
        <p:spPr>
          <a:xfrm>
            <a:off x="6545311" y="1118899"/>
            <a:ext cx="158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 dot = 1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8954E-81A6-C127-D4F6-ECAA6332E1A9}"/>
              </a:ext>
            </a:extLst>
          </p:cNvPr>
          <p:cNvSpPr txBox="1"/>
          <p:nvPr/>
        </p:nvSpPr>
        <p:spPr>
          <a:xfrm>
            <a:off x="10335981" y="413827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95% 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C2514-84D8-260E-673E-CCAB14C46A60}"/>
              </a:ext>
            </a:extLst>
          </p:cNvPr>
          <p:cNvSpPr txBox="1"/>
          <p:nvPr/>
        </p:nvSpPr>
        <p:spPr>
          <a:xfrm>
            <a:off x="10335980" y="4641611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99% 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9ABB-4D73-937B-A67A-509C54F8AABF}"/>
              </a:ext>
            </a:extLst>
          </p:cNvPr>
          <p:cNvSpPr txBox="1"/>
          <p:nvPr/>
        </p:nvSpPr>
        <p:spPr>
          <a:xfrm>
            <a:off x="10250578" y="2781712"/>
            <a:ext cx="122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Predicted </a:t>
            </a:r>
          </a:p>
          <a:p>
            <a:r>
              <a:rPr lang="en-GB" b="1" dirty="0"/>
              <a:t>Prevalence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ACFD4B-A46A-49CB-C2EF-242F30F5BE45}"/>
              </a:ext>
            </a:extLst>
          </p:cNvPr>
          <p:cNvCxnSpPr>
            <a:cxnSpLocks/>
          </p:cNvCxnSpPr>
          <p:nvPr/>
        </p:nvCxnSpPr>
        <p:spPr>
          <a:xfrm flipV="1">
            <a:off x="9526517" y="3104877"/>
            <a:ext cx="724061" cy="8611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D88721-6A42-8AF3-1DA9-F2C831ED478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724253" y="4284674"/>
            <a:ext cx="611728" cy="38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FD683-7F46-30C1-0F82-AF3C1F3A62EA}"/>
              </a:ext>
            </a:extLst>
          </p:cNvPr>
          <p:cNvCxnSpPr>
            <a:cxnSpLocks/>
          </p:cNvCxnSpPr>
          <p:nvPr/>
        </p:nvCxnSpPr>
        <p:spPr>
          <a:xfrm>
            <a:off x="9704517" y="4444008"/>
            <a:ext cx="631463" cy="381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47EC40-E45F-17BF-B5EC-BA77F56AC858}"/>
              </a:ext>
            </a:extLst>
          </p:cNvPr>
          <p:cNvCxnSpPr>
            <a:cxnSpLocks/>
          </p:cNvCxnSpPr>
          <p:nvPr/>
        </p:nvCxnSpPr>
        <p:spPr>
          <a:xfrm>
            <a:off x="7242369" y="1473382"/>
            <a:ext cx="0" cy="2348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F1C4D-E76A-010F-CB0A-6D3B37B2033E}"/>
              </a:ext>
            </a:extLst>
          </p:cNvPr>
          <p:cNvSpPr/>
          <p:nvPr/>
        </p:nvSpPr>
        <p:spPr>
          <a:xfrm>
            <a:off x="789564" y="799797"/>
            <a:ext cx="1371600" cy="113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54CC8-AC51-BEFF-6FC9-A0478CCF43D5}"/>
              </a:ext>
            </a:extLst>
          </p:cNvPr>
          <p:cNvSpPr/>
          <p:nvPr/>
        </p:nvSpPr>
        <p:spPr>
          <a:xfrm>
            <a:off x="2653990" y="1750741"/>
            <a:ext cx="1350719" cy="1159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Outbreak of Severe Vomiting in Dogs Associated with a Canine Enteric Coronavirus, United Kingdom</a:t>
            </a:r>
          </a:p>
        </p:txBody>
      </p:sp>
      <p:pic>
        <p:nvPicPr>
          <p:cNvPr id="15" name="Picture 14" descr="A mathematical equations and formulas&#10;&#10;Description automatically generated">
            <a:extLst>
              <a:ext uri="{FF2B5EF4-FFF2-40B4-BE49-F238E27FC236}">
                <a16:creationId xmlns:a16="http://schemas.microsoft.com/office/drawing/2014/main" id="{4F38041B-C7EA-5C93-B86D-9F851DCF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3" y="-1068671"/>
            <a:ext cx="2289027" cy="778371"/>
          </a:xfrm>
          <a:prstGeom prst="rect">
            <a:avLst/>
          </a:prstGeom>
        </p:spPr>
      </p:pic>
      <p:pic>
        <p:nvPicPr>
          <p:cNvPr id="22" name="Picture 21" descr="A close up of a newspaper&#10;&#10;Description automatically generated">
            <a:extLst>
              <a:ext uri="{FF2B5EF4-FFF2-40B4-BE49-F238E27FC236}">
                <a16:creationId xmlns:a16="http://schemas.microsoft.com/office/drawing/2014/main" id="{FB31FE41-75C2-D310-BBD0-250FF1B7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49" y="6978110"/>
            <a:ext cx="6892641" cy="5679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490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0078 -0.6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DB298-C79B-C3EA-45CD-607F512849D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0BD2A-8241-A7C7-A852-0955320141C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E78874-401E-2A74-576C-F6EEE448116A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86884BB5-CEBE-381C-165A-633FEB69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354" r="19967"/>
          <a:stretch/>
        </p:blipFill>
        <p:spPr>
          <a:xfrm>
            <a:off x="2880919" y="3239174"/>
            <a:ext cx="6874077" cy="3450664"/>
          </a:xfrm>
          <a:prstGeom prst="rect">
            <a:avLst/>
          </a:prstGeom>
        </p:spPr>
      </p:pic>
      <p:pic>
        <p:nvPicPr>
          <p:cNvPr id="2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6731D69-72C9-CA5B-8B0B-6F5BD728D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364" t="32179" r="19864" b="36185"/>
          <a:stretch/>
        </p:blipFill>
        <p:spPr>
          <a:xfrm>
            <a:off x="2753819" y="386809"/>
            <a:ext cx="6990026" cy="2960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C79721-5FB9-AAF0-A47C-C645AAFEAEC2}"/>
              </a:ext>
            </a:extLst>
          </p:cNvPr>
          <p:cNvSpPr/>
          <p:nvPr/>
        </p:nvSpPr>
        <p:spPr>
          <a:xfrm>
            <a:off x="3786809" y="496957"/>
            <a:ext cx="1490869" cy="278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1A01F-4447-0873-D4E8-ACDAD1FEC462}"/>
              </a:ext>
            </a:extLst>
          </p:cNvPr>
          <p:cNvSpPr/>
          <p:nvPr/>
        </p:nvSpPr>
        <p:spPr>
          <a:xfrm>
            <a:off x="3786808" y="3349322"/>
            <a:ext cx="1143001" cy="904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962C4-48CE-85BA-8451-E4C35DDFB959}"/>
              </a:ext>
            </a:extLst>
          </p:cNvPr>
          <p:cNvSpPr txBox="1"/>
          <p:nvPr/>
        </p:nvSpPr>
        <p:spPr>
          <a:xfrm>
            <a:off x="546241" y="1636291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Clinician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C9876-1E63-908B-4916-56A782AA85B6}"/>
              </a:ext>
            </a:extLst>
          </p:cNvPr>
          <p:cNvSpPr txBox="1"/>
          <p:nvPr/>
        </p:nvSpPr>
        <p:spPr>
          <a:xfrm>
            <a:off x="691089" y="4598786"/>
            <a:ext cx="18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CatGPT Label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9F288E-1369-F48C-068B-3088225BF8D3}"/>
              </a:ext>
            </a:extLst>
          </p:cNvPr>
          <p:cNvGrpSpPr/>
          <p:nvPr/>
        </p:nvGrpSpPr>
        <p:grpSpPr>
          <a:xfrm>
            <a:off x="3878001" y="2045514"/>
            <a:ext cx="1399677" cy="1193672"/>
            <a:chOff x="3878001" y="2045514"/>
            <a:chExt cx="1399677" cy="119367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6517BE-C3E4-255A-2864-48ABE8521D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2243" y="2447887"/>
              <a:ext cx="745435" cy="7912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BB6859-C6FD-19C3-FCEA-181FC5C2B3D1}"/>
                </a:ext>
              </a:extLst>
            </p:cNvPr>
            <p:cNvSpPr/>
            <p:nvPr/>
          </p:nvSpPr>
          <p:spPr>
            <a:xfrm>
              <a:off x="3878001" y="2045514"/>
              <a:ext cx="11081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 weeks!</a:t>
              </a:r>
            </a:p>
          </p:txBody>
        </p:sp>
      </p:grpSp>
      <p:pic>
        <p:nvPicPr>
          <p:cNvPr id="21" name="Picture 20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8F2C661B-CD47-3429-93D5-A7BDCB1B9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1" t="68183" r="39579" b="16281"/>
          <a:stretch/>
        </p:blipFill>
        <p:spPr>
          <a:xfrm>
            <a:off x="484302" y="5142815"/>
            <a:ext cx="2276005" cy="731501"/>
          </a:xfrm>
          <a:prstGeom prst="rect">
            <a:avLst/>
          </a:prstGeom>
        </p:spPr>
      </p:pic>
      <p:pic>
        <p:nvPicPr>
          <p:cNvPr id="22" name="Picture 21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1D382B96-5A2D-2377-A67A-25C505B4B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00" b="83194"/>
          <a:stretch/>
        </p:blipFill>
        <p:spPr>
          <a:xfrm>
            <a:off x="411878" y="2107354"/>
            <a:ext cx="2276005" cy="7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15A6A-04D5-7498-8696-772E6847C5E7}"/>
              </a:ext>
            </a:extLst>
          </p:cNvPr>
          <p:cNvGrpSpPr/>
          <p:nvPr/>
        </p:nvGrpSpPr>
        <p:grpSpPr>
          <a:xfrm>
            <a:off x="0" y="-25801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948F0F-7D6F-E740-EA7E-EBE1485F2C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2B09B0-066B-D2B5-533C-B510B679F243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90B069-1DE7-7D1D-8DFC-CC82FFAC5D3C}"/>
              </a:ext>
            </a:extLst>
          </p:cNvPr>
          <p:cNvSpPr/>
          <p:nvPr/>
        </p:nvSpPr>
        <p:spPr>
          <a:xfrm>
            <a:off x="287383" y="222069"/>
            <a:ext cx="5808617" cy="64661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7882-3BB3-7C27-1DBC-0A6EC710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55" y="577262"/>
            <a:ext cx="5061935" cy="2641389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kern="100" dirty="0">
                <a:effectLst/>
                <a:latin typeface=""/>
                <a:ea typeface="Silom" pitchFamily="2" charset="-34"/>
                <a:cs typeface="Times New Roman" panose="02020603050405020304" pitchFamily="18" charset="0"/>
              </a:rPr>
              <a:t>Thanks!</a:t>
            </a:r>
            <a:endParaRPr lang="en-GB" sz="4800" b="1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E83-FD9C-C4F4-0A0C-D3D1B1E7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328" y="3440720"/>
            <a:ext cx="4877988" cy="963581"/>
          </a:xfrm>
        </p:spPr>
        <p:txBody>
          <a:bodyPr>
            <a:noAutofit/>
          </a:bodyPr>
          <a:lstStyle/>
          <a:p>
            <a:pPr algn="l"/>
            <a:r>
              <a:rPr lang="en-GB" sz="2600" b="1" dirty="0">
                <a:latin typeface="+mj-lt"/>
              </a:rPr>
              <a:t>Sean Farrell</a:t>
            </a:r>
            <a:endParaRPr lang="en-GB" sz="2600" dirty="0">
              <a:latin typeface="+mj-lt"/>
            </a:endParaRPr>
          </a:p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sean.farrell2@durham.ac.uk</a:t>
            </a:r>
          </a:p>
        </p:txBody>
      </p:sp>
      <p:pic>
        <p:nvPicPr>
          <p:cNvPr id="2050" name="Picture 2" descr="ChatGPT graphic">
            <a:extLst>
              <a:ext uri="{FF2B5EF4-FFF2-40B4-BE49-F238E27FC236}">
                <a16:creationId xmlns:a16="http://schemas.microsoft.com/office/drawing/2014/main" id="{64C5EF2C-DAB2-5B4A-38D7-6C6BE950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68" y="1160468"/>
            <a:ext cx="4485462" cy="4485462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C36E99B-39EA-5893-C38F-67065F59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54689" y="5203272"/>
            <a:ext cx="1477231" cy="656547"/>
          </a:xfrm>
          <a:prstGeom prst="rect">
            <a:avLst/>
          </a:prstGeom>
        </p:spPr>
      </p:pic>
      <p:pic>
        <p:nvPicPr>
          <p:cNvPr id="2052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0D6D379F-65B3-E716-C99F-993B30C1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7" y="1434353"/>
            <a:ext cx="4296485" cy="429648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5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2D9F-7AC4-A18D-E84D-C348FEF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1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b="1" dirty="0"/>
              <a:t>e.g. Sam the Chihuahua presented with a cough, blood in the urine, and a skin rash  </a:t>
            </a:r>
            <a:br>
              <a:rPr lang="en-GB" sz="4400" b="1" dirty="0"/>
            </a:b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C0842A-F5D1-A0BA-2854-4E301931D277}"/>
              </a:ext>
            </a:extLst>
          </p:cNvPr>
          <p:cNvSpPr/>
          <p:nvPr/>
        </p:nvSpPr>
        <p:spPr>
          <a:xfrm>
            <a:off x="628436" y="4369826"/>
            <a:ext cx="10930772" cy="13744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76B81-ED4C-27D0-E6B5-6A87955CD39B}"/>
              </a:ext>
            </a:extLst>
          </p:cNvPr>
          <p:cNvSpPr txBox="1"/>
          <p:nvPr/>
        </p:nvSpPr>
        <p:spPr>
          <a:xfrm>
            <a:off x="700244" y="4408737"/>
            <a:ext cx="1085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ICD-11 Automated Label </a:t>
            </a:r>
          </a:p>
        </p:txBody>
      </p:sp>
      <p:pic>
        <p:nvPicPr>
          <p:cNvPr id="7" name="Picture 6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A4B53DA3-9247-7C56-8E1F-38E1A0FA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t="84643" r="79703" b="975"/>
          <a:stretch/>
        </p:blipFill>
        <p:spPr>
          <a:xfrm>
            <a:off x="2374019" y="4981437"/>
            <a:ext cx="2190750" cy="677202"/>
          </a:xfrm>
          <a:prstGeom prst="rect">
            <a:avLst/>
          </a:prstGeom>
        </p:spPr>
      </p:pic>
      <p:pic>
        <p:nvPicPr>
          <p:cNvPr id="8" name="Picture 7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84F50C9A-082A-C46F-BA56-5581B153B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3" t="69302" r="59768" b="16316"/>
          <a:stretch/>
        </p:blipFill>
        <p:spPr>
          <a:xfrm>
            <a:off x="5096854" y="4981437"/>
            <a:ext cx="2190750" cy="677202"/>
          </a:xfrm>
          <a:prstGeom prst="rect">
            <a:avLst/>
          </a:prstGeom>
        </p:spPr>
      </p:pic>
      <p:pic>
        <p:nvPicPr>
          <p:cNvPr id="9" name="Picture 8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E52AFF2F-B794-49CF-BAA5-911D5F35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1" t="69302" r="20180" b="16316"/>
          <a:stretch/>
        </p:blipFill>
        <p:spPr>
          <a:xfrm>
            <a:off x="7827354" y="4981437"/>
            <a:ext cx="2190750" cy="67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3B761-6521-473E-662D-4738321544FA}"/>
              </a:ext>
            </a:extLst>
          </p:cNvPr>
          <p:cNvSpPr txBox="1"/>
          <p:nvPr/>
        </p:nvSpPr>
        <p:spPr>
          <a:xfrm>
            <a:off x="4557924" y="51353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40A68-33FF-4124-4512-50B14C028015}"/>
              </a:ext>
            </a:extLst>
          </p:cNvPr>
          <p:cNvSpPr txBox="1"/>
          <p:nvPr/>
        </p:nvSpPr>
        <p:spPr>
          <a:xfrm>
            <a:off x="7280759" y="51353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DCADF8-8D3A-757B-4A88-7F4AE23C2826}"/>
              </a:ext>
            </a:extLst>
          </p:cNvPr>
          <p:cNvGrpSpPr/>
          <p:nvPr/>
        </p:nvGrpSpPr>
        <p:grpSpPr>
          <a:xfrm>
            <a:off x="628436" y="2243020"/>
            <a:ext cx="10930772" cy="1375201"/>
            <a:chOff x="592532" y="4924740"/>
            <a:chExt cx="10930772" cy="13744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17C52B-7DCD-8D50-B709-5FF8B8A6730C}"/>
                </a:ext>
              </a:extLst>
            </p:cNvPr>
            <p:cNvSpPr/>
            <p:nvPr/>
          </p:nvSpPr>
          <p:spPr>
            <a:xfrm>
              <a:off x="592532" y="4924742"/>
              <a:ext cx="10930772" cy="13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AAC97C-50E0-D1B5-98B4-654CA1BF7FC8}"/>
                </a:ext>
              </a:extLst>
            </p:cNvPr>
            <p:cNvGrpSpPr/>
            <p:nvPr/>
          </p:nvGrpSpPr>
          <p:grpSpPr>
            <a:xfrm>
              <a:off x="1142042" y="5430059"/>
              <a:ext cx="10028566" cy="744583"/>
              <a:chOff x="1091736" y="5690559"/>
              <a:chExt cx="10028566" cy="744583"/>
            </a:xfrm>
          </p:grpSpPr>
          <p:pic>
            <p:nvPicPr>
              <p:cNvPr id="16" name="Picture 15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F7A62E91-BEE1-F19F-82D4-A830687B4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74" t="16894" r="79843" b="67293"/>
              <a:stretch/>
            </p:blipFill>
            <p:spPr>
              <a:xfrm>
                <a:off x="1091736" y="5690559"/>
                <a:ext cx="2184400" cy="744583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7EB02D5A-5016-48F3-7422-1B891523C8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723" t="17216" r="59794" b="67832"/>
              <a:stretch/>
            </p:blipFill>
            <p:spPr>
              <a:xfrm>
                <a:off x="3706458" y="5722388"/>
                <a:ext cx="2184400" cy="704045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31FD9F19-6203-E3C6-C62C-4AEBDF0F1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12" t="1571" r="39806" b="83477"/>
              <a:stretch/>
            </p:blipFill>
            <p:spPr>
              <a:xfrm>
                <a:off x="6321180" y="5729882"/>
                <a:ext cx="2184400" cy="70404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creenshot, font, businesscard&#10;&#10;Description automatically generated">
                <a:extLst>
                  <a:ext uri="{FF2B5EF4-FFF2-40B4-BE49-F238E27FC236}">
                    <a16:creationId xmlns:a16="http://schemas.microsoft.com/office/drawing/2014/main" id="{139C754E-22EC-A686-8B14-6F6D6819E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9903" t="17703" r="615" b="67345"/>
              <a:stretch/>
            </p:blipFill>
            <p:spPr>
              <a:xfrm>
                <a:off x="8935902" y="5729882"/>
                <a:ext cx="2184400" cy="70404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A5BA9-AEA7-010F-CBD1-A25B6786D7E7}"/>
                  </a:ext>
                </a:extLst>
              </p:cNvPr>
              <p:cNvSpPr txBox="1"/>
              <p:nvPr/>
            </p:nvSpPr>
            <p:spPr>
              <a:xfrm>
                <a:off x="3297975" y="587818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3B6FB9-B1F4-CA3A-F2AA-099DCB52EE30}"/>
                  </a:ext>
                </a:extLst>
              </p:cNvPr>
              <p:cNvSpPr txBox="1"/>
              <p:nvPr/>
            </p:nvSpPr>
            <p:spPr>
              <a:xfrm>
                <a:off x="5900501" y="587818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9CD7F1-6F0D-3D0A-A59C-B1A9F0D77B5E}"/>
                  </a:ext>
                </a:extLst>
              </p:cNvPr>
              <p:cNvSpPr txBox="1"/>
              <p:nvPr/>
            </p:nvSpPr>
            <p:spPr>
              <a:xfrm>
                <a:off x="8539615" y="5889744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or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6F54B-26F4-6775-DB25-C191980A6AD3}"/>
                </a:ext>
              </a:extLst>
            </p:cNvPr>
            <p:cNvSpPr txBox="1"/>
            <p:nvPr/>
          </p:nvSpPr>
          <p:spPr>
            <a:xfrm>
              <a:off x="664340" y="4924740"/>
              <a:ext cx="10858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Clinician-assigned Consultation 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66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1391478"/>
            <a:ext cx="11463888" cy="5244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3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2007704"/>
            <a:ext cx="11463888" cy="462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5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2613990"/>
            <a:ext cx="11463888" cy="402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FF07FD-7750-343A-1C5E-C34206C0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0" y="325520"/>
            <a:ext cx="11246400" cy="631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A6AF9-086B-AE04-81B9-0FBBA635A91F}"/>
              </a:ext>
            </a:extLst>
          </p:cNvPr>
          <p:cNvSpPr/>
          <p:nvPr/>
        </p:nvSpPr>
        <p:spPr>
          <a:xfrm>
            <a:off x="433251" y="3041374"/>
            <a:ext cx="11463888" cy="359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9AC3CF-228C-14F1-1895-C39B9C664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372807-BFD5-9F98-4E6A-C50EC8BF5E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CA3575-C2A5-B641-513E-E3EF58A075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B5243-C10D-9050-36AA-3CE97E65E69F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29D3BF-DE3B-902D-0F49-8A812DB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" y="325521"/>
            <a:ext cx="11246273" cy="6310409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CFE88B-EF63-19A9-0140-B6D18FC6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17"/>
          <a:stretch/>
        </p:blipFill>
        <p:spPr>
          <a:xfrm>
            <a:off x="433250" y="325449"/>
            <a:ext cx="11246400" cy="23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5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1C7EF-0B2E-C164-BBF2-FD6EB0298C3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F4A70-6A59-80A7-720D-4A0DD873BC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79E70F-46E9-DE95-720F-8B70EC3B77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Neural Networks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2740D8-2DF5-9718-4989-3C5A05C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476" y="1558682"/>
            <a:ext cx="3261899" cy="4045436"/>
          </a:xfrm>
          <a:prstGeom prst="rect">
            <a:avLst/>
          </a:prstGeom>
        </p:spPr>
      </p:pic>
      <p:sp>
        <p:nvSpPr>
          <p:cNvPr id="6" name="AutoShape 6" descr="What is a Neural Network? | TIBCO Software">
            <a:extLst>
              <a:ext uri="{FF2B5EF4-FFF2-40B4-BE49-F238E27FC236}">
                <a16:creationId xmlns:a16="http://schemas.microsoft.com/office/drawing/2014/main" id="{F116AE82-163A-69F2-0432-60A33C8A9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DEDFFF-0D20-1E3D-EB5A-84D3B902C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4908" y="2156854"/>
            <a:ext cx="6236795" cy="31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25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5C521-94CF-A016-3C16-21E9592B65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2BDED-DB4E-9C92-A877-51BD682383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83CFA-F49A-CC94-77AD-FE3F78FF5318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90B3E-584E-DA18-50BC-828F145484DD}"/>
              </a:ext>
            </a:extLst>
          </p:cNvPr>
          <p:cNvSpPr/>
          <p:nvPr/>
        </p:nvSpPr>
        <p:spPr>
          <a:xfrm>
            <a:off x="4830193" y="2589606"/>
            <a:ext cx="2531614" cy="7909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8260C-D7F1-492D-B0FC-33136213077C}"/>
              </a:ext>
            </a:extLst>
          </p:cNvPr>
          <p:cNvSpPr txBox="1"/>
          <p:nvPr/>
        </p:nvSpPr>
        <p:spPr>
          <a:xfrm>
            <a:off x="408470" y="2655988"/>
            <a:ext cx="442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Mitochondria is the 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4ED005-BDDD-6E03-EC16-57ECC3A49F0E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4E35CA-D61F-4D44-A1F0-6862899760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215848057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8917</TotalTime>
  <Words>836</Words>
  <Application>Microsoft Macintosh PowerPoint</Application>
  <PresentationFormat>Widescreen</PresentationFormat>
  <Paragraphs>66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Droid Sans Mono</vt:lpstr>
      <vt:lpstr>Office Theme</vt:lpstr>
      <vt:lpstr>Can CatGPT Help Prevent the Next Apocalypse?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3. Neural Networks: Backwards Pass</vt:lpstr>
      <vt:lpstr>3. Neural Networks: Forward Pass</vt:lpstr>
      <vt:lpstr>3. Neural Networks: Forward Pass</vt:lpstr>
      <vt:lpstr>PowerPoint Presentation</vt:lpstr>
      <vt:lpstr>Can CatGPT Help Prevent the Next Apocalypse?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e.g. Sam the Chihuahua presented with a cough, blood in the urine, and a skin rash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CatGPT help prevent the next apocalypse?</dc:title>
  <dc:creator>Sean Farrell</dc:creator>
  <cp:lastModifiedBy>Sean Farrell</cp:lastModifiedBy>
  <cp:revision>2</cp:revision>
  <dcterms:created xsi:type="dcterms:W3CDTF">2023-06-19T16:18:22Z</dcterms:created>
  <dcterms:modified xsi:type="dcterms:W3CDTF">2025-10-30T10:44:49Z</dcterms:modified>
</cp:coreProperties>
</file>